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09430-275F-4B53-89CE-79AFCDE622D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9D43B67-5B4F-4693-ABE7-F8D0BD238A4B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Every CERTUSS </a:t>
          </a:r>
          <a:r>
            <a:rPr lang="de-DE" dirty="0" err="1">
              <a:solidFill>
                <a:schemeClr val="tx1"/>
              </a:solidFill>
            </a:rPr>
            <a:t>comes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with</a:t>
          </a:r>
          <a:r>
            <a:rPr lang="de-DE" dirty="0">
              <a:solidFill>
                <a:schemeClr val="tx1"/>
              </a:solidFill>
            </a:rPr>
            <a:t>:</a:t>
          </a:r>
        </a:p>
      </dgm:t>
    </dgm:pt>
    <dgm:pt modelId="{06EA14D5-B6C9-4286-A0F9-D1535213488E}" type="parTrans" cxnId="{2FDAC550-1383-43D8-AAA0-0779ACF75059}">
      <dgm:prSet/>
      <dgm:spPr/>
      <dgm:t>
        <a:bodyPr/>
        <a:lstStyle/>
        <a:p>
          <a:endParaRPr lang="de-DE"/>
        </a:p>
      </dgm:t>
    </dgm:pt>
    <dgm:pt modelId="{9B41CD60-A856-40A6-9133-4E10BBB1FC45}" type="sibTrans" cxnId="{2FDAC550-1383-43D8-AAA0-0779ACF75059}">
      <dgm:prSet/>
      <dgm:spPr/>
      <dgm:t>
        <a:bodyPr/>
        <a:lstStyle/>
        <a:p>
          <a:endParaRPr lang="de-DE"/>
        </a:p>
      </dgm:t>
    </dgm:pt>
    <dgm:pt modelId="{ED73F251-3FA3-4020-8B23-7F949360DF1E}">
      <dgm:prSet phldrT="[Text]"/>
      <dgm:spPr/>
      <dgm:t>
        <a:bodyPr/>
        <a:lstStyle/>
        <a:p>
          <a:r>
            <a:rPr lang="de-DE" dirty="0" err="1">
              <a:solidFill>
                <a:schemeClr val="tx1"/>
              </a:solidFill>
            </a:rPr>
            <a:t>Intrinsically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safe</a:t>
          </a:r>
          <a:r>
            <a:rPr lang="de-DE" dirty="0">
              <a:solidFill>
                <a:schemeClr val="tx1"/>
              </a:solidFill>
            </a:rPr>
            <a:t> 460 </a:t>
          </a:r>
          <a:r>
            <a:rPr lang="de-DE" dirty="0" err="1">
              <a:solidFill>
                <a:schemeClr val="tx1"/>
              </a:solidFill>
            </a:rPr>
            <a:t>psig</a:t>
          </a:r>
          <a:r>
            <a:rPr lang="de-DE" dirty="0">
              <a:solidFill>
                <a:schemeClr val="tx1"/>
              </a:solidFill>
            </a:rPr>
            <a:t> MAWP / 32bar </a:t>
          </a:r>
        </a:p>
      </dgm:t>
    </dgm:pt>
    <dgm:pt modelId="{2D99801F-2441-48C6-994A-05747FE64DFF}" type="parTrans" cxnId="{95FAB053-7DB1-4638-9B62-08AA011FB47E}">
      <dgm:prSet/>
      <dgm:spPr/>
      <dgm:t>
        <a:bodyPr/>
        <a:lstStyle/>
        <a:p>
          <a:endParaRPr lang="de-DE"/>
        </a:p>
      </dgm:t>
    </dgm:pt>
    <dgm:pt modelId="{C1DCCCAB-CAD9-482F-8A54-743F6E659237}" type="sibTrans" cxnId="{95FAB053-7DB1-4638-9B62-08AA011FB47E}">
      <dgm:prSet/>
      <dgm:spPr/>
      <dgm:t>
        <a:bodyPr/>
        <a:lstStyle/>
        <a:p>
          <a:endParaRPr lang="de-DE"/>
        </a:p>
      </dgm:t>
    </dgm:pt>
    <dgm:pt modelId="{1F5FEB9C-0239-4542-BAAB-65832FA7FC41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CERTUSS </a:t>
          </a:r>
          <a:r>
            <a:rPr lang="de-DE" dirty="0" err="1">
              <a:solidFill>
                <a:schemeClr val="tx1"/>
              </a:solidFill>
            </a:rPr>
            <a:t>Thermotimat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automated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start-up</a:t>
          </a:r>
          <a:r>
            <a:rPr lang="de-DE" dirty="0">
              <a:solidFill>
                <a:schemeClr val="tx1"/>
              </a:solidFill>
            </a:rPr>
            <a:t> / </a:t>
          </a:r>
          <a:r>
            <a:rPr lang="de-DE" dirty="0" err="1">
              <a:solidFill>
                <a:schemeClr val="tx1"/>
              </a:solidFill>
            </a:rPr>
            <a:t>shut</a:t>
          </a:r>
          <a:r>
            <a:rPr lang="de-DE" dirty="0">
              <a:solidFill>
                <a:schemeClr val="tx1"/>
              </a:solidFill>
            </a:rPr>
            <a:t> down / </a:t>
          </a:r>
          <a:r>
            <a:rPr lang="de-DE" dirty="0" err="1">
              <a:solidFill>
                <a:schemeClr val="tx1"/>
              </a:solidFill>
            </a:rPr>
            <a:t>blow</a:t>
          </a:r>
          <a:r>
            <a:rPr lang="de-DE" dirty="0">
              <a:solidFill>
                <a:schemeClr val="tx1"/>
              </a:solidFill>
            </a:rPr>
            <a:t> down </a:t>
          </a:r>
          <a:r>
            <a:rPr lang="de-DE" dirty="0" err="1">
              <a:solidFill>
                <a:schemeClr val="tx1"/>
              </a:solidFill>
            </a:rPr>
            <a:t>control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system</a:t>
          </a:r>
          <a:endParaRPr lang="de-DE" dirty="0">
            <a:solidFill>
              <a:schemeClr val="tx1"/>
            </a:solidFill>
          </a:endParaRPr>
        </a:p>
      </dgm:t>
    </dgm:pt>
    <dgm:pt modelId="{2BD6CB6D-2383-49C4-A917-609F18B10CF4}" type="parTrans" cxnId="{F08194C7-3462-4F2D-9F56-67F0DED137E5}">
      <dgm:prSet/>
      <dgm:spPr/>
      <dgm:t>
        <a:bodyPr/>
        <a:lstStyle/>
        <a:p>
          <a:endParaRPr lang="de-DE"/>
        </a:p>
      </dgm:t>
    </dgm:pt>
    <dgm:pt modelId="{D95E3E91-4A75-4CE6-BF7E-00CCDCBFCC20}" type="sibTrans" cxnId="{F08194C7-3462-4F2D-9F56-67F0DED137E5}">
      <dgm:prSet/>
      <dgm:spPr/>
      <dgm:t>
        <a:bodyPr/>
        <a:lstStyle/>
        <a:p>
          <a:endParaRPr lang="de-DE"/>
        </a:p>
      </dgm:t>
    </dgm:pt>
    <dgm:pt modelId="{4638BA14-81B7-4A06-B37F-AF2AB2066BE8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High </a:t>
          </a:r>
          <a:r>
            <a:rPr lang="de-DE" dirty="0" err="1">
              <a:solidFill>
                <a:schemeClr val="tx1"/>
              </a:solidFill>
            </a:rPr>
            <a:t>efficiency</a:t>
          </a:r>
          <a:r>
            <a:rPr lang="de-DE" dirty="0">
              <a:solidFill>
                <a:schemeClr val="tx1"/>
              </a:solidFill>
            </a:rPr>
            <a:t> (87% US / 92% EU) </a:t>
          </a:r>
          <a:r>
            <a:rPr lang="de-DE" dirty="0" err="1">
              <a:solidFill>
                <a:schemeClr val="tx1"/>
              </a:solidFill>
            </a:rPr>
            <a:t>combustion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air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prehear</a:t>
          </a:r>
          <a:r>
            <a:rPr lang="de-DE" dirty="0">
              <a:solidFill>
                <a:schemeClr val="tx1"/>
              </a:solidFill>
            </a:rPr>
            <a:t>/</a:t>
          </a:r>
          <a:r>
            <a:rPr lang="de-DE" dirty="0" err="1">
              <a:solidFill>
                <a:schemeClr val="tx1"/>
              </a:solidFill>
            </a:rPr>
            <a:t>air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insulated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shell</a:t>
          </a:r>
          <a:endParaRPr lang="de-DE" dirty="0">
            <a:solidFill>
              <a:schemeClr val="tx1"/>
            </a:solidFill>
          </a:endParaRPr>
        </a:p>
      </dgm:t>
    </dgm:pt>
    <dgm:pt modelId="{E0954317-AA1B-480D-A887-FB7AF468AC04}" type="parTrans" cxnId="{3588A3B9-2BA1-44B6-A89B-95A6FC4A3CC3}">
      <dgm:prSet/>
      <dgm:spPr/>
      <dgm:t>
        <a:bodyPr/>
        <a:lstStyle/>
        <a:p>
          <a:endParaRPr lang="de-DE"/>
        </a:p>
      </dgm:t>
    </dgm:pt>
    <dgm:pt modelId="{1F4094BF-8037-4DE0-B8BE-7CEDBE2C73D4}" type="sibTrans" cxnId="{3588A3B9-2BA1-44B6-A89B-95A6FC4A3CC3}">
      <dgm:prSet/>
      <dgm:spPr/>
      <dgm:t>
        <a:bodyPr/>
        <a:lstStyle/>
        <a:p>
          <a:endParaRPr lang="de-DE"/>
        </a:p>
      </dgm:t>
    </dgm:pt>
    <dgm:pt modelId="{7DC9BCBB-5212-401A-8909-36886254DF51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Wide </a:t>
          </a:r>
          <a:r>
            <a:rPr lang="de-DE" dirty="0" err="1">
              <a:solidFill>
                <a:schemeClr val="tx1"/>
              </a:solidFill>
            </a:rPr>
            <a:t>range</a:t>
          </a:r>
          <a:r>
            <a:rPr lang="de-DE" dirty="0">
              <a:solidFill>
                <a:schemeClr val="tx1"/>
              </a:solidFill>
            </a:rPr>
            <a:t> of remote </a:t>
          </a:r>
          <a:r>
            <a:rPr lang="de-DE" dirty="0" err="1">
              <a:solidFill>
                <a:schemeClr val="tx1"/>
              </a:solidFill>
            </a:rPr>
            <a:t>control</a:t>
          </a:r>
          <a:r>
            <a:rPr lang="de-DE" dirty="0">
              <a:solidFill>
                <a:schemeClr val="tx1"/>
              </a:solidFill>
            </a:rPr>
            <a:t> and </a:t>
          </a:r>
          <a:r>
            <a:rPr lang="de-DE" dirty="0" err="1">
              <a:solidFill>
                <a:schemeClr val="tx1"/>
              </a:solidFill>
            </a:rPr>
            <a:t>monitoring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options</a:t>
          </a:r>
          <a:endParaRPr lang="de-DE" dirty="0">
            <a:solidFill>
              <a:schemeClr val="tx1"/>
            </a:solidFill>
          </a:endParaRPr>
        </a:p>
      </dgm:t>
    </dgm:pt>
    <dgm:pt modelId="{3323D299-1EFE-4F1C-9505-B710D816F0A4}" type="parTrans" cxnId="{D16A74AD-25FC-4EBF-8279-FBEA89042AFC}">
      <dgm:prSet/>
      <dgm:spPr/>
      <dgm:t>
        <a:bodyPr/>
        <a:lstStyle/>
        <a:p>
          <a:endParaRPr lang="de-DE"/>
        </a:p>
      </dgm:t>
    </dgm:pt>
    <dgm:pt modelId="{3E340F67-685E-435A-9587-66E0841A662F}" type="sibTrans" cxnId="{D16A74AD-25FC-4EBF-8279-FBEA89042AFC}">
      <dgm:prSet/>
      <dgm:spPr/>
      <dgm:t>
        <a:bodyPr/>
        <a:lstStyle/>
        <a:p>
          <a:endParaRPr lang="de-DE"/>
        </a:p>
      </dgm:t>
    </dgm:pt>
    <dgm:pt modelId="{C87A67D3-9E3F-4D5E-96B9-E65EE0D1C8A8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Low gas </a:t>
          </a:r>
          <a:r>
            <a:rPr lang="de-DE" dirty="0" err="1">
              <a:solidFill>
                <a:schemeClr val="tx1"/>
              </a:solidFill>
            </a:rPr>
            <a:t>pressure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requirements</a:t>
          </a:r>
          <a:r>
            <a:rPr lang="de-DE" dirty="0">
              <a:solidFill>
                <a:schemeClr val="tx1"/>
              </a:solidFill>
            </a:rPr>
            <a:t> 8“ – 20“ / 30-50mbar </a:t>
          </a:r>
          <a:r>
            <a:rPr lang="de-DE" dirty="0" err="1">
              <a:solidFill>
                <a:schemeClr val="tx1"/>
              </a:solidFill>
            </a:rPr>
            <a:t>max</a:t>
          </a:r>
          <a:endParaRPr lang="de-DE" dirty="0">
            <a:solidFill>
              <a:schemeClr val="tx1"/>
            </a:solidFill>
          </a:endParaRPr>
        </a:p>
      </dgm:t>
    </dgm:pt>
    <dgm:pt modelId="{E67008BC-D85B-4913-B615-27C9D0E7C29A}" type="parTrans" cxnId="{4D94D9BE-8E03-48E8-AF66-B420C7B3C910}">
      <dgm:prSet/>
      <dgm:spPr/>
      <dgm:t>
        <a:bodyPr/>
        <a:lstStyle/>
        <a:p>
          <a:endParaRPr lang="de-DE"/>
        </a:p>
      </dgm:t>
    </dgm:pt>
    <dgm:pt modelId="{C4DF4C6E-2CF6-44D0-BAF8-B5C0B7C94D5B}" type="sibTrans" cxnId="{4D94D9BE-8E03-48E8-AF66-B420C7B3C910}">
      <dgm:prSet/>
      <dgm:spPr/>
      <dgm:t>
        <a:bodyPr/>
        <a:lstStyle/>
        <a:p>
          <a:endParaRPr lang="de-DE"/>
        </a:p>
      </dgm:t>
    </dgm:pt>
    <dgm:pt modelId="{E1A59F1A-9679-4E4C-B0E6-84382DD0BEF9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7“ Touch Control (TC) </a:t>
          </a:r>
          <a:r>
            <a:rPr lang="de-DE" dirty="0" err="1">
              <a:solidFill>
                <a:schemeClr val="tx1"/>
              </a:solidFill>
            </a:rPr>
            <a:t>Advanced</a:t>
          </a:r>
          <a:r>
            <a:rPr lang="de-DE" dirty="0">
              <a:solidFill>
                <a:schemeClr val="tx1"/>
              </a:solidFill>
            </a:rPr>
            <a:t> Color Touchscreen</a:t>
          </a:r>
        </a:p>
      </dgm:t>
    </dgm:pt>
    <dgm:pt modelId="{51C065CE-CF54-471D-908C-36A98B3AE059}" type="parTrans" cxnId="{F79769F8-5F38-4E73-BB2F-96D406B64245}">
      <dgm:prSet/>
      <dgm:spPr/>
      <dgm:t>
        <a:bodyPr/>
        <a:lstStyle/>
        <a:p>
          <a:endParaRPr lang="de-DE"/>
        </a:p>
      </dgm:t>
    </dgm:pt>
    <dgm:pt modelId="{5ABFEDFF-3B96-40E1-934B-B73DF6D8D046}" type="sibTrans" cxnId="{F79769F8-5F38-4E73-BB2F-96D406B64245}">
      <dgm:prSet/>
      <dgm:spPr/>
      <dgm:t>
        <a:bodyPr/>
        <a:lstStyle/>
        <a:p>
          <a:endParaRPr lang="de-DE"/>
        </a:p>
      </dgm:t>
    </dgm:pt>
    <dgm:pt modelId="{CA76B14B-E8F4-4A50-A9BF-AAA789E84EC5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2 </a:t>
          </a:r>
          <a:r>
            <a:rPr lang="de-DE" dirty="0" err="1">
              <a:solidFill>
                <a:schemeClr val="tx1"/>
              </a:solidFill>
            </a:rPr>
            <a:t>section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steel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pressure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vessel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available</a:t>
          </a:r>
          <a:endParaRPr lang="de-DE" dirty="0">
            <a:solidFill>
              <a:schemeClr val="tx1"/>
            </a:solidFill>
          </a:endParaRPr>
        </a:p>
      </dgm:t>
    </dgm:pt>
    <dgm:pt modelId="{1C7A239F-0271-4CDB-9948-2C7D26465DE0}" type="parTrans" cxnId="{34DE350B-D379-4C61-8C20-5D1E7F841DBF}">
      <dgm:prSet/>
      <dgm:spPr/>
      <dgm:t>
        <a:bodyPr/>
        <a:lstStyle/>
        <a:p>
          <a:endParaRPr lang="de-DE"/>
        </a:p>
      </dgm:t>
    </dgm:pt>
    <dgm:pt modelId="{6D6588F7-3A05-4B00-BD98-2FD06983A584}" type="sibTrans" cxnId="{34DE350B-D379-4C61-8C20-5D1E7F841DBF}">
      <dgm:prSet/>
      <dgm:spPr/>
      <dgm:t>
        <a:bodyPr/>
        <a:lstStyle/>
        <a:p>
          <a:endParaRPr lang="de-DE"/>
        </a:p>
      </dgm:t>
    </dgm:pt>
    <dgm:pt modelId="{660D8645-580F-4D82-AFF2-8EEB50496F08}" type="pres">
      <dgm:prSet presAssocID="{63909430-275F-4B53-89CE-79AFCDE622DE}" presName="Name0" presStyleCnt="0">
        <dgm:presLayoutVars>
          <dgm:dir/>
          <dgm:resizeHandles val="exact"/>
        </dgm:presLayoutVars>
      </dgm:prSet>
      <dgm:spPr/>
    </dgm:pt>
    <dgm:pt modelId="{95C604F5-7444-4D22-A4FF-9000FCB00670}" type="pres">
      <dgm:prSet presAssocID="{89D43B67-5B4F-4693-ABE7-F8D0BD238A4B}" presName="node" presStyleLbl="node1" presStyleIdx="0" presStyleCnt="1">
        <dgm:presLayoutVars>
          <dgm:bulletEnabled val="1"/>
        </dgm:presLayoutVars>
      </dgm:prSet>
      <dgm:spPr/>
    </dgm:pt>
  </dgm:ptLst>
  <dgm:cxnLst>
    <dgm:cxn modelId="{34DE350B-D379-4C61-8C20-5D1E7F841DBF}" srcId="{89D43B67-5B4F-4693-ABE7-F8D0BD238A4B}" destId="{CA76B14B-E8F4-4A50-A9BF-AAA789E84EC5}" srcOrd="1" destOrd="0" parTransId="{1C7A239F-0271-4CDB-9948-2C7D26465DE0}" sibTransId="{6D6588F7-3A05-4B00-BD98-2FD06983A584}"/>
    <dgm:cxn modelId="{A809EF1F-36CD-40B5-B871-36BE7982E22B}" type="presOf" srcId="{1F5FEB9C-0239-4542-BAAB-65832FA7FC41}" destId="{95C604F5-7444-4D22-A4FF-9000FCB00670}" srcOrd="0" destOrd="4" presId="urn:microsoft.com/office/officeart/2005/8/layout/hList6"/>
    <dgm:cxn modelId="{4C8FCF20-AEB9-4674-830B-99BB7BE8B20D}" type="presOf" srcId="{89D43B67-5B4F-4693-ABE7-F8D0BD238A4B}" destId="{95C604F5-7444-4D22-A4FF-9000FCB00670}" srcOrd="0" destOrd="0" presId="urn:microsoft.com/office/officeart/2005/8/layout/hList6"/>
    <dgm:cxn modelId="{4F3E0B4B-F0ED-4CD9-820A-FABEC1768C45}" type="presOf" srcId="{E1A59F1A-9679-4E4C-B0E6-84382DD0BEF9}" destId="{95C604F5-7444-4D22-A4FF-9000FCB00670}" srcOrd="0" destOrd="3" presId="urn:microsoft.com/office/officeart/2005/8/layout/hList6"/>
    <dgm:cxn modelId="{146D826B-60F6-4306-A2E7-73089F18201C}" type="presOf" srcId="{63909430-275F-4B53-89CE-79AFCDE622DE}" destId="{660D8645-580F-4D82-AFF2-8EEB50496F08}" srcOrd="0" destOrd="0" presId="urn:microsoft.com/office/officeart/2005/8/layout/hList6"/>
    <dgm:cxn modelId="{2FDAC550-1383-43D8-AAA0-0779ACF75059}" srcId="{63909430-275F-4B53-89CE-79AFCDE622DE}" destId="{89D43B67-5B4F-4693-ABE7-F8D0BD238A4B}" srcOrd="0" destOrd="0" parTransId="{06EA14D5-B6C9-4286-A0F9-D1535213488E}" sibTransId="{9B41CD60-A856-40A6-9133-4E10BBB1FC45}"/>
    <dgm:cxn modelId="{95FAB053-7DB1-4638-9B62-08AA011FB47E}" srcId="{89D43B67-5B4F-4693-ABE7-F8D0BD238A4B}" destId="{ED73F251-3FA3-4020-8B23-7F949360DF1E}" srcOrd="0" destOrd="0" parTransId="{2D99801F-2441-48C6-994A-05747FE64DFF}" sibTransId="{C1DCCCAB-CAD9-482F-8A54-743F6E659237}"/>
    <dgm:cxn modelId="{E68D2EA1-E4BD-46A4-9410-7762DC6B2EDC}" type="presOf" srcId="{C87A67D3-9E3F-4D5E-96B9-E65EE0D1C8A8}" destId="{95C604F5-7444-4D22-A4FF-9000FCB00670}" srcOrd="0" destOrd="7" presId="urn:microsoft.com/office/officeart/2005/8/layout/hList6"/>
    <dgm:cxn modelId="{D16A74AD-25FC-4EBF-8279-FBEA89042AFC}" srcId="{89D43B67-5B4F-4693-ABE7-F8D0BD238A4B}" destId="{7DC9BCBB-5212-401A-8909-36886254DF51}" srcOrd="5" destOrd="0" parTransId="{3323D299-1EFE-4F1C-9505-B710D816F0A4}" sibTransId="{3E340F67-685E-435A-9587-66E0841A662F}"/>
    <dgm:cxn modelId="{F7E606B8-F510-4C6B-B924-72740A27BF29}" type="presOf" srcId="{7DC9BCBB-5212-401A-8909-36886254DF51}" destId="{95C604F5-7444-4D22-A4FF-9000FCB00670}" srcOrd="0" destOrd="6" presId="urn:microsoft.com/office/officeart/2005/8/layout/hList6"/>
    <dgm:cxn modelId="{3588A3B9-2BA1-44B6-A89B-95A6FC4A3CC3}" srcId="{89D43B67-5B4F-4693-ABE7-F8D0BD238A4B}" destId="{4638BA14-81B7-4A06-B37F-AF2AB2066BE8}" srcOrd="4" destOrd="0" parTransId="{E0954317-AA1B-480D-A887-FB7AF468AC04}" sibTransId="{1F4094BF-8037-4DE0-B8BE-7CEDBE2C73D4}"/>
    <dgm:cxn modelId="{4D94D9BE-8E03-48E8-AF66-B420C7B3C910}" srcId="{89D43B67-5B4F-4693-ABE7-F8D0BD238A4B}" destId="{C87A67D3-9E3F-4D5E-96B9-E65EE0D1C8A8}" srcOrd="6" destOrd="0" parTransId="{E67008BC-D85B-4913-B615-27C9D0E7C29A}" sibTransId="{C4DF4C6E-2CF6-44D0-BAF8-B5C0B7C94D5B}"/>
    <dgm:cxn modelId="{B466F1C2-4900-4078-9F62-A3FF9D710086}" type="presOf" srcId="{CA76B14B-E8F4-4A50-A9BF-AAA789E84EC5}" destId="{95C604F5-7444-4D22-A4FF-9000FCB00670}" srcOrd="0" destOrd="2" presId="urn:microsoft.com/office/officeart/2005/8/layout/hList6"/>
    <dgm:cxn modelId="{F08194C7-3462-4F2D-9F56-67F0DED137E5}" srcId="{89D43B67-5B4F-4693-ABE7-F8D0BD238A4B}" destId="{1F5FEB9C-0239-4542-BAAB-65832FA7FC41}" srcOrd="3" destOrd="0" parTransId="{2BD6CB6D-2383-49C4-A917-609F18B10CF4}" sibTransId="{D95E3E91-4A75-4CE6-BF7E-00CCDCBFCC20}"/>
    <dgm:cxn modelId="{B464D0CC-61CE-4EF2-AF68-4754B7BB46F2}" type="presOf" srcId="{ED73F251-3FA3-4020-8B23-7F949360DF1E}" destId="{95C604F5-7444-4D22-A4FF-9000FCB00670}" srcOrd="0" destOrd="1" presId="urn:microsoft.com/office/officeart/2005/8/layout/hList6"/>
    <dgm:cxn modelId="{C0C388E1-FDF3-4F61-BE2E-80FC33CE13AB}" type="presOf" srcId="{4638BA14-81B7-4A06-B37F-AF2AB2066BE8}" destId="{95C604F5-7444-4D22-A4FF-9000FCB00670}" srcOrd="0" destOrd="5" presId="urn:microsoft.com/office/officeart/2005/8/layout/hList6"/>
    <dgm:cxn modelId="{F79769F8-5F38-4E73-BB2F-96D406B64245}" srcId="{89D43B67-5B4F-4693-ABE7-F8D0BD238A4B}" destId="{E1A59F1A-9679-4E4C-B0E6-84382DD0BEF9}" srcOrd="2" destOrd="0" parTransId="{51C065CE-CF54-471D-908C-36A98B3AE059}" sibTransId="{5ABFEDFF-3B96-40E1-934B-B73DF6D8D046}"/>
    <dgm:cxn modelId="{74A4CB32-5EE7-4FF2-A762-5B6987F78C42}" type="presParOf" srcId="{660D8645-580F-4D82-AFF2-8EEB50496F08}" destId="{95C604F5-7444-4D22-A4FF-9000FCB0067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604F5-7444-4D22-A4FF-9000FCB00670}">
      <dsp:nvSpPr>
        <dsp:cNvPr id="0" name=""/>
        <dsp:cNvSpPr/>
      </dsp:nvSpPr>
      <dsp:spPr>
        <a:xfrm rot="16200000">
          <a:off x="1011185" y="-1011185"/>
          <a:ext cx="3285536" cy="530790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88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</a:rPr>
            <a:t>Every CERTUSS </a:t>
          </a:r>
          <a:r>
            <a:rPr lang="de-DE" sz="1600" kern="1200" dirty="0" err="1">
              <a:solidFill>
                <a:schemeClr val="tx1"/>
              </a:solidFill>
            </a:rPr>
            <a:t>comes</a:t>
          </a:r>
          <a:r>
            <a:rPr lang="de-DE" sz="1600" kern="1200" dirty="0">
              <a:solidFill>
                <a:schemeClr val="tx1"/>
              </a:solidFill>
            </a:rPr>
            <a:t> </a:t>
          </a:r>
          <a:r>
            <a:rPr lang="de-DE" sz="1600" kern="1200" dirty="0" err="1">
              <a:solidFill>
                <a:schemeClr val="tx1"/>
              </a:solidFill>
            </a:rPr>
            <a:t>with</a:t>
          </a:r>
          <a:r>
            <a:rPr lang="de-DE" sz="1600" kern="1200" dirty="0">
              <a:solidFill>
                <a:schemeClr val="tx1"/>
              </a:solidFill>
            </a:rPr>
            <a:t>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>
              <a:solidFill>
                <a:schemeClr val="tx1"/>
              </a:solidFill>
            </a:rPr>
            <a:t>Intrinsically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safe</a:t>
          </a:r>
          <a:r>
            <a:rPr lang="de-DE" sz="1200" kern="1200" dirty="0">
              <a:solidFill>
                <a:schemeClr val="tx1"/>
              </a:solidFill>
            </a:rPr>
            <a:t> 460 </a:t>
          </a:r>
          <a:r>
            <a:rPr lang="de-DE" sz="1200" kern="1200" dirty="0" err="1">
              <a:solidFill>
                <a:schemeClr val="tx1"/>
              </a:solidFill>
            </a:rPr>
            <a:t>psig</a:t>
          </a:r>
          <a:r>
            <a:rPr lang="de-DE" sz="1200" kern="1200" dirty="0">
              <a:solidFill>
                <a:schemeClr val="tx1"/>
              </a:solidFill>
            </a:rPr>
            <a:t> MAWP / 32bar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2 </a:t>
          </a:r>
          <a:r>
            <a:rPr lang="de-DE" sz="1200" kern="1200" dirty="0" err="1">
              <a:solidFill>
                <a:schemeClr val="tx1"/>
              </a:solidFill>
            </a:rPr>
            <a:t>section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steel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pressure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vessel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available</a:t>
          </a:r>
          <a:endParaRPr lang="de-DE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7“ Touch Control (TC) </a:t>
          </a:r>
          <a:r>
            <a:rPr lang="de-DE" sz="1200" kern="1200" dirty="0" err="1">
              <a:solidFill>
                <a:schemeClr val="tx1"/>
              </a:solidFill>
            </a:rPr>
            <a:t>Advanced</a:t>
          </a:r>
          <a:r>
            <a:rPr lang="de-DE" sz="1200" kern="1200" dirty="0">
              <a:solidFill>
                <a:schemeClr val="tx1"/>
              </a:solidFill>
            </a:rPr>
            <a:t> Color Touchscreen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CERTUSS </a:t>
          </a:r>
          <a:r>
            <a:rPr lang="de-DE" sz="1200" kern="1200" dirty="0" err="1">
              <a:solidFill>
                <a:schemeClr val="tx1"/>
              </a:solidFill>
            </a:rPr>
            <a:t>Thermotimat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automated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start-up</a:t>
          </a:r>
          <a:r>
            <a:rPr lang="de-DE" sz="1200" kern="1200" dirty="0">
              <a:solidFill>
                <a:schemeClr val="tx1"/>
              </a:solidFill>
            </a:rPr>
            <a:t> / </a:t>
          </a:r>
          <a:r>
            <a:rPr lang="de-DE" sz="1200" kern="1200" dirty="0" err="1">
              <a:solidFill>
                <a:schemeClr val="tx1"/>
              </a:solidFill>
            </a:rPr>
            <a:t>shut</a:t>
          </a:r>
          <a:r>
            <a:rPr lang="de-DE" sz="1200" kern="1200" dirty="0">
              <a:solidFill>
                <a:schemeClr val="tx1"/>
              </a:solidFill>
            </a:rPr>
            <a:t> down / </a:t>
          </a:r>
          <a:r>
            <a:rPr lang="de-DE" sz="1200" kern="1200" dirty="0" err="1">
              <a:solidFill>
                <a:schemeClr val="tx1"/>
              </a:solidFill>
            </a:rPr>
            <a:t>blow</a:t>
          </a:r>
          <a:r>
            <a:rPr lang="de-DE" sz="1200" kern="1200" dirty="0">
              <a:solidFill>
                <a:schemeClr val="tx1"/>
              </a:solidFill>
            </a:rPr>
            <a:t> down </a:t>
          </a:r>
          <a:r>
            <a:rPr lang="de-DE" sz="1200" kern="1200" dirty="0" err="1">
              <a:solidFill>
                <a:schemeClr val="tx1"/>
              </a:solidFill>
            </a:rPr>
            <a:t>control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system</a:t>
          </a:r>
          <a:endParaRPr lang="de-DE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High </a:t>
          </a:r>
          <a:r>
            <a:rPr lang="de-DE" sz="1200" kern="1200" dirty="0" err="1">
              <a:solidFill>
                <a:schemeClr val="tx1"/>
              </a:solidFill>
            </a:rPr>
            <a:t>efficiency</a:t>
          </a:r>
          <a:r>
            <a:rPr lang="de-DE" sz="1200" kern="1200" dirty="0">
              <a:solidFill>
                <a:schemeClr val="tx1"/>
              </a:solidFill>
            </a:rPr>
            <a:t> (87% US / 92% EU) </a:t>
          </a:r>
          <a:r>
            <a:rPr lang="de-DE" sz="1200" kern="1200" dirty="0" err="1">
              <a:solidFill>
                <a:schemeClr val="tx1"/>
              </a:solidFill>
            </a:rPr>
            <a:t>combustion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air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prehear</a:t>
          </a:r>
          <a:r>
            <a:rPr lang="de-DE" sz="1200" kern="1200" dirty="0">
              <a:solidFill>
                <a:schemeClr val="tx1"/>
              </a:solidFill>
            </a:rPr>
            <a:t>/</a:t>
          </a:r>
          <a:r>
            <a:rPr lang="de-DE" sz="1200" kern="1200" dirty="0" err="1">
              <a:solidFill>
                <a:schemeClr val="tx1"/>
              </a:solidFill>
            </a:rPr>
            <a:t>air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insulated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shell</a:t>
          </a:r>
          <a:endParaRPr lang="de-DE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Wide </a:t>
          </a:r>
          <a:r>
            <a:rPr lang="de-DE" sz="1200" kern="1200" dirty="0" err="1">
              <a:solidFill>
                <a:schemeClr val="tx1"/>
              </a:solidFill>
            </a:rPr>
            <a:t>range</a:t>
          </a:r>
          <a:r>
            <a:rPr lang="de-DE" sz="1200" kern="1200" dirty="0">
              <a:solidFill>
                <a:schemeClr val="tx1"/>
              </a:solidFill>
            </a:rPr>
            <a:t> of remote </a:t>
          </a:r>
          <a:r>
            <a:rPr lang="de-DE" sz="1200" kern="1200" dirty="0" err="1">
              <a:solidFill>
                <a:schemeClr val="tx1"/>
              </a:solidFill>
            </a:rPr>
            <a:t>control</a:t>
          </a:r>
          <a:r>
            <a:rPr lang="de-DE" sz="1200" kern="1200" dirty="0">
              <a:solidFill>
                <a:schemeClr val="tx1"/>
              </a:solidFill>
            </a:rPr>
            <a:t> and </a:t>
          </a:r>
          <a:r>
            <a:rPr lang="de-DE" sz="1200" kern="1200" dirty="0" err="1">
              <a:solidFill>
                <a:schemeClr val="tx1"/>
              </a:solidFill>
            </a:rPr>
            <a:t>monitoring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options</a:t>
          </a:r>
          <a:endParaRPr lang="de-DE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Low gas </a:t>
          </a:r>
          <a:r>
            <a:rPr lang="de-DE" sz="1200" kern="1200" dirty="0" err="1">
              <a:solidFill>
                <a:schemeClr val="tx1"/>
              </a:solidFill>
            </a:rPr>
            <a:t>pressure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200" kern="1200" dirty="0" err="1">
              <a:solidFill>
                <a:schemeClr val="tx1"/>
              </a:solidFill>
            </a:rPr>
            <a:t>requirements</a:t>
          </a:r>
          <a:r>
            <a:rPr lang="de-DE" sz="1200" kern="1200" dirty="0">
              <a:solidFill>
                <a:schemeClr val="tx1"/>
              </a:solidFill>
            </a:rPr>
            <a:t> 8“ – 20“ / 30-50mbar </a:t>
          </a:r>
          <a:r>
            <a:rPr lang="de-DE" sz="1200" kern="1200" dirty="0" err="1">
              <a:solidFill>
                <a:schemeClr val="tx1"/>
              </a:solidFill>
            </a:rPr>
            <a:t>max</a:t>
          </a:r>
          <a:endParaRPr lang="de-DE" sz="1200" kern="1200" dirty="0">
            <a:solidFill>
              <a:schemeClr val="tx1"/>
            </a:solidFill>
          </a:endParaRPr>
        </a:p>
      </dsp:txBody>
      <dsp:txXfrm rot="5400000">
        <a:off x="-1" y="657108"/>
        <a:ext cx="5307908" cy="1971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A5188-16B0-4C81-8025-FA86F6A88A15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F97F3-7EBB-444F-8D49-BB258A1526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74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62000"/>
            <a:ext cx="4978400" cy="3733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1" y="4724399"/>
            <a:ext cx="4953121" cy="4495663"/>
          </a:xfrm>
          <a:prstGeom prst="rect">
            <a:avLst/>
          </a:prstGeom>
        </p:spPr>
        <p:txBody>
          <a:bodyPr spcFirstLastPara="1" wrap="square" lIns="88216" tIns="88216" rIns="88216" bIns="88216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6201" y="9448801"/>
            <a:ext cx="2895521" cy="457191"/>
          </a:xfrm>
          <a:prstGeom prst="rect">
            <a:avLst/>
          </a:prstGeom>
        </p:spPr>
        <p:txBody>
          <a:bodyPr spcFirstLastPara="1" wrap="square" lIns="91424" tIns="45712" rIns="91424" bIns="45712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de-DE"/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0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03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92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7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13454063" y="-520154"/>
            <a:ext cx="965895" cy="810369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266"/>
          </a:p>
        </p:txBody>
      </p:sp>
      <p:sp>
        <p:nvSpPr>
          <p:cNvPr id="6" name="Rechteck 9"/>
          <p:cNvSpPr>
            <a:spLocks noChangeArrowheads="1"/>
          </p:cNvSpPr>
          <p:nvPr userDrawn="1"/>
        </p:nvSpPr>
        <p:spPr bwMode="auto">
          <a:xfrm>
            <a:off x="13251656" y="745629"/>
            <a:ext cx="1025426" cy="810369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266"/>
          </a:p>
        </p:txBody>
      </p:sp>
      <p:sp>
        <p:nvSpPr>
          <p:cNvPr id="8" name="Rectangle 19"/>
          <p:cNvSpPr txBox="1">
            <a:spLocks noChangeArrowheads="1"/>
          </p:cNvSpPr>
          <p:nvPr userDrawn="1"/>
        </p:nvSpPr>
        <p:spPr bwMode="auto">
          <a:xfrm>
            <a:off x="492622" y="6642572"/>
            <a:ext cx="2723555" cy="21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 dirty="0" smtClean="0">
                <a:solidFill>
                  <a:schemeClr val="bg2"/>
                </a:solidFill>
                <a:latin typeface="+mn-lt"/>
                <a:ea typeface="ＭＳ Ｐゴシック" charset="0"/>
                <a:cs typeface="Arial" charset="0"/>
                <a:sym typeface="Times New Roman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>
              <a:defRPr/>
            </a:pPr>
            <a:r>
              <a:rPr lang="en-US" sz="703">
                <a:solidFill>
                  <a:srgbClr val="808080"/>
                </a:solidFill>
              </a:rPr>
              <a:t>© CERTUSS </a:t>
            </a:r>
            <a:fld id="{439F2BB9-86DA-3043-8CDF-710A27DA4E74}" type="datetime1">
              <a:rPr lang="en-US" sz="703">
                <a:solidFill>
                  <a:srgbClr val="808080"/>
                </a:solidFill>
              </a:rPr>
              <a:pPr>
                <a:defRPr/>
              </a:pPr>
              <a:t>10/25/2021</a:t>
            </a:fld>
            <a:endParaRPr lang="de-DE" sz="703">
              <a:solidFill>
                <a:srgbClr val="80808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492621" y="1302619"/>
            <a:ext cx="9316641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96" y="289901"/>
            <a:ext cx="9822330" cy="556937"/>
          </a:xfrm>
        </p:spPr>
        <p:txBody>
          <a:bodyPr/>
          <a:lstStyle>
            <a:lvl1pPr>
              <a:defRPr sz="3516" i="1">
                <a:solidFill>
                  <a:srgbClr val="006AB3">
                    <a:alpha val="35000"/>
                  </a:srgbClr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126506" y="6011162"/>
            <a:ext cx="8370094" cy="846838"/>
          </a:xfrm>
        </p:spPr>
        <p:txBody>
          <a:bodyPr/>
          <a:lstStyle>
            <a:lvl1pPr marL="0" indent="0">
              <a:lnSpc>
                <a:spcPct val="90000"/>
              </a:lnSpc>
              <a:defRPr sz="2109">
                <a:solidFill>
                  <a:schemeClr val="bg1"/>
                </a:solidFill>
              </a:defRPr>
            </a:lvl1pPr>
            <a:lvl2pPr marL="253116" indent="-253116">
              <a:defRPr sz="1687">
                <a:solidFill>
                  <a:schemeClr val="bg1"/>
                </a:solidFill>
              </a:defRPr>
            </a:lvl2pPr>
            <a:lvl3pPr marL="506232" indent="-253116">
              <a:defRPr sz="1687">
                <a:solidFill>
                  <a:schemeClr val="bg1"/>
                </a:solidFill>
              </a:defRPr>
            </a:lvl3pPr>
            <a:lvl4pPr marL="696491" indent="-189837">
              <a:defRPr sz="1406">
                <a:solidFill>
                  <a:schemeClr val="bg1"/>
                </a:solidFill>
              </a:defRPr>
            </a:lvl4pPr>
            <a:lvl5pPr marL="949185" indent="-189837">
              <a:defRPr sz="1406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12005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2_Titel und Inh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3454063" y="-520154"/>
            <a:ext cx="966000" cy="810300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txBody>
          <a:bodyPr spcFirstLastPara="1" wrap="square" lIns="64274" tIns="32124" rIns="64274" bIns="3212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3251657" y="745629"/>
            <a:ext cx="1025600" cy="810300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txBody>
          <a:bodyPr spcFirstLastPara="1" wrap="square" lIns="64274" tIns="32124" rIns="64274" bIns="3212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492622" y="6642573"/>
            <a:ext cx="2723600" cy="2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3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© CERTUSS 22.11.17</a:t>
            </a:r>
            <a:endParaRPr sz="703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92622" y="1302619"/>
            <a:ext cx="93168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91412" rIns="91412" bIns="91412" anchor="ctr" anchorCtr="0"/>
          <a:lstStyle>
            <a:lvl1pPr marL="457177" marR="0" lvl="0" indent="-22858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687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53" marR="0" lvl="1" indent="-584170" algn="l" rtl="0">
              <a:spcBef>
                <a:spcPts val="400"/>
              </a:spcBef>
              <a:spcAft>
                <a:spcPts val="0"/>
              </a:spcAft>
              <a:buClr>
                <a:srgbClr val="E2001A"/>
              </a:buClr>
              <a:buSzPts val="5600"/>
              <a:buFont typeface="Merriweather Sans"/>
              <a:buChar char="."/>
              <a:defRPr sz="1687" b="0" i="0" u="none" strike="noStrike" cap="none">
                <a:solidFill>
                  <a:srgbClr val="1313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530" marR="0" lvl="2" indent="-336532" algn="l" rtl="0">
              <a:spcBef>
                <a:spcPts val="400"/>
              </a:spcBef>
              <a:spcAft>
                <a:spcPts val="0"/>
              </a:spcAft>
              <a:buClr>
                <a:srgbClr val="E2001A"/>
              </a:buClr>
              <a:buSzPts val="1700"/>
              <a:buFont typeface="Noto Sans Symbols"/>
              <a:buChar char="−"/>
              <a:defRPr sz="1406" b="0" i="0" u="none" strike="noStrike" cap="none">
                <a:solidFill>
                  <a:srgbClr val="1313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706" marR="0" lvl="3" indent="-317484" algn="l" rtl="0">
              <a:spcBef>
                <a:spcPts val="400"/>
              </a:spcBef>
              <a:spcAft>
                <a:spcPts val="0"/>
              </a:spcAft>
              <a:buClr>
                <a:srgbClr val="E2001A"/>
              </a:buClr>
              <a:buSzPts val="1400"/>
              <a:buFont typeface="Noto Sans Symbols"/>
              <a:buChar char="✓"/>
              <a:defRPr sz="1406" b="0" i="0" u="none" strike="noStrike" cap="none">
                <a:solidFill>
                  <a:srgbClr val="1313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883" marR="0" lvl="4" indent="-317484" algn="l" rtl="0">
              <a:spcBef>
                <a:spcPts val="400"/>
              </a:spcBef>
              <a:spcAft>
                <a:spcPts val="0"/>
              </a:spcAft>
              <a:buClr>
                <a:srgbClr val="006AB3"/>
              </a:buClr>
              <a:buSzPts val="1400"/>
              <a:buFont typeface="Arial"/>
              <a:buChar char="•"/>
              <a:defRPr sz="1406" b="0" i="0" u="none" strike="noStrike" cap="none">
                <a:solidFill>
                  <a:srgbClr val="1313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060" marR="0" lvl="5" indent="-311134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  <a:defRPr sz="1406" b="0" i="0" u="none" strike="noStrike" cap="none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36" marR="0" lvl="6" indent="-311134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  <a:defRPr sz="1406" b="0" i="0" u="none" strike="noStrike" cap="none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3" marR="0" lvl="7" indent="-311134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  <a:defRPr sz="1406" b="0" i="0" u="none" strike="noStrike" cap="none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0" marR="0" lvl="8" indent="-311134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  <a:defRPr sz="1406" b="0" i="0" u="none" strike="noStrike" cap="none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2196" y="289901"/>
            <a:ext cx="98224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91412" rIns="91412" bIns="91412" anchor="b" anchorCtr="0"/>
          <a:lstStyle>
            <a:lvl1pPr marL="38098" marR="0" lvl="0" indent="-3809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3516" b="0" i="1" u="none" strike="noStrike" cap="none">
                <a:solidFill>
                  <a:srgbClr val="006AB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38098" marR="0" lvl="1" indent="-3809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232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38098" marR="0" lvl="2" indent="-3809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232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38098" marR="0" lvl="3" indent="-3809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232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38098" marR="0" lvl="4" indent="-3809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232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355582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23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765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23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03248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23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20733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23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3126506" y="6011162"/>
            <a:ext cx="83700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91412" rIns="91412" bIns="91412" anchor="ctr" anchorCtr="0"/>
          <a:lstStyle>
            <a:lvl1pPr marL="457177" marR="0" lvl="0" indent="-2285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9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53" marR="0" lvl="1" indent="-584170" algn="l" rtl="0">
              <a:spcBef>
                <a:spcPts val="400"/>
              </a:spcBef>
              <a:spcAft>
                <a:spcPts val="0"/>
              </a:spcAft>
              <a:buClr>
                <a:srgbClr val="E2001A"/>
              </a:buClr>
              <a:buSzPts val="5600"/>
              <a:buFont typeface="Merriweather Sans"/>
              <a:buChar char="."/>
              <a:defRPr sz="1687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530" marR="0" lvl="2" indent="-355582" algn="l" rtl="0">
              <a:spcBef>
                <a:spcPts val="400"/>
              </a:spcBef>
              <a:spcAft>
                <a:spcPts val="0"/>
              </a:spcAft>
              <a:buClr>
                <a:srgbClr val="E2001A"/>
              </a:buClr>
              <a:buSzPts val="2000"/>
              <a:buFont typeface="Noto Sans Symbols"/>
              <a:buChar char="−"/>
              <a:defRPr sz="1687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706" marR="0" lvl="3" indent="-317484" algn="l" rtl="0">
              <a:spcBef>
                <a:spcPts val="400"/>
              </a:spcBef>
              <a:spcAft>
                <a:spcPts val="0"/>
              </a:spcAft>
              <a:buClr>
                <a:srgbClr val="E2001A"/>
              </a:buClr>
              <a:buSzPts val="1400"/>
              <a:buFont typeface="Noto Sans Symbols"/>
              <a:buChar char="✓"/>
              <a:defRPr sz="1406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883" marR="0" lvl="4" indent="-317484" algn="l" rtl="0">
              <a:spcBef>
                <a:spcPts val="400"/>
              </a:spcBef>
              <a:spcAft>
                <a:spcPts val="0"/>
              </a:spcAft>
              <a:buClr>
                <a:srgbClr val="006AB3"/>
              </a:buClr>
              <a:buSzPts val="1400"/>
              <a:buFont typeface="Arial"/>
              <a:buChar char="•"/>
              <a:defRPr sz="1406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060" marR="0" lvl="5" indent="-311134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  <a:defRPr sz="1406" b="0" i="0" u="none" strike="noStrike" cap="none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36" marR="0" lvl="6" indent="-311134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  <a:defRPr sz="1406" b="0" i="0" u="none" strike="noStrike" cap="none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3" marR="0" lvl="7" indent="-311134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  <a:defRPr sz="1406" b="0" i="0" u="none" strike="noStrike" cap="none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0" marR="0" lvl="8" indent="-311134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  <a:defRPr sz="1406" b="0" i="0" u="none" strike="noStrike" cap="none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50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5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1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07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52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91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02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62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88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83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68B2-EF2F-4E40-A351-F505ADE066F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BDD0-578C-44D8-B588-F7DF4271B7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58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otos\swf\ANI01.HTML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707771" y="6093472"/>
            <a:ext cx="6960229" cy="56848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endParaRPr lang="de-DE" sz="1547" i="1" dirty="0">
              <a:solidFill>
                <a:schemeClr val="bg1"/>
              </a:solidFill>
              <a:latin typeface="Open Sans Light"/>
              <a:cs typeface="Arial" pitchFamily="34" charset="0"/>
            </a:endParaRPr>
          </a:p>
          <a:p>
            <a:r>
              <a:rPr lang="de-DE" sz="1547" i="1" dirty="0">
                <a:solidFill>
                  <a:schemeClr val="bg1"/>
                </a:solidFill>
                <a:latin typeface="Open Sans Light"/>
                <a:cs typeface="Arial" pitchFamily="34" charset="0"/>
              </a:rPr>
              <a:t>Steam Boiler vs. Steam Generator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972" y="1391643"/>
            <a:ext cx="4562395" cy="33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1748516" y="5043410"/>
            <a:ext cx="8750488" cy="649249"/>
          </a:xfrm>
          <a:prstGeom prst="rect">
            <a:avLst/>
          </a:prstGeom>
          <a:noFill/>
        </p:spPr>
        <p:txBody>
          <a:bodyPr wrap="square" lIns="64294" tIns="32147" rIns="64294" bIns="3214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797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Conventional</a:t>
            </a:r>
            <a:r>
              <a:rPr lang="de-DE" sz="37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Boiler vs. Steam Generator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r="6645"/>
          <a:stretch/>
        </p:blipFill>
        <p:spPr>
          <a:xfrm>
            <a:off x="6412366" y="1357472"/>
            <a:ext cx="3929063" cy="33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31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2046450" y="1958400"/>
            <a:ext cx="8099100" cy="29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noAutofit/>
          </a:bodyPr>
          <a:lstStyle/>
          <a:p>
            <a:r>
              <a:rPr lang="de-DE" sz="1828" dirty="0" err="1"/>
              <a:t>If</a:t>
            </a:r>
            <a:r>
              <a:rPr lang="de-DE" sz="1828" dirty="0"/>
              <a:t> </a:t>
            </a:r>
            <a:r>
              <a:rPr lang="de-DE" sz="1828" dirty="0" err="1"/>
              <a:t>operating</a:t>
            </a:r>
            <a:r>
              <a:rPr lang="de-DE" sz="1828" dirty="0"/>
              <a:t> </a:t>
            </a:r>
            <a:r>
              <a:rPr lang="de-DE" sz="1828" dirty="0" err="1"/>
              <a:t>pressure</a:t>
            </a:r>
            <a:r>
              <a:rPr lang="de-DE" sz="1828" dirty="0"/>
              <a:t> &amp; </a:t>
            </a:r>
            <a:r>
              <a:rPr lang="de-DE" sz="1828" dirty="0" err="1"/>
              <a:t>operating</a:t>
            </a:r>
            <a:r>
              <a:rPr lang="de-DE" sz="1828" dirty="0"/>
              <a:t> </a:t>
            </a:r>
            <a:r>
              <a:rPr lang="de-DE" sz="1828" dirty="0" err="1"/>
              <a:t>temperature</a:t>
            </a:r>
            <a:r>
              <a:rPr lang="de-DE" sz="1828" dirty="0"/>
              <a:t> </a:t>
            </a:r>
            <a:r>
              <a:rPr lang="de-DE" sz="1828" dirty="0" err="1"/>
              <a:t>determine</a:t>
            </a:r>
            <a:r>
              <a:rPr lang="de-DE" sz="1828" dirty="0"/>
              <a:t> </a:t>
            </a:r>
            <a:r>
              <a:rPr lang="de-DE" sz="1828" dirty="0" err="1"/>
              <a:t>the</a:t>
            </a:r>
            <a:r>
              <a:rPr lang="de-DE" sz="1828" dirty="0"/>
              <a:t> </a:t>
            </a:r>
            <a:r>
              <a:rPr lang="de-DE" sz="1828" dirty="0" err="1"/>
              <a:t>volume</a:t>
            </a:r>
            <a:r>
              <a:rPr lang="de-DE" sz="1828" dirty="0"/>
              <a:t> of </a:t>
            </a:r>
            <a:r>
              <a:rPr lang="de-DE" sz="1828" dirty="0" err="1"/>
              <a:t>water</a:t>
            </a:r>
            <a:r>
              <a:rPr lang="de-DE" sz="1828" dirty="0"/>
              <a:t> </a:t>
            </a:r>
            <a:r>
              <a:rPr lang="de-DE" sz="1828" dirty="0" err="1"/>
              <a:t>that</a:t>
            </a:r>
            <a:r>
              <a:rPr lang="de-DE" sz="1828" dirty="0"/>
              <a:t> will </a:t>
            </a:r>
            <a:r>
              <a:rPr lang="de-DE" sz="1828" dirty="0" err="1"/>
              <a:t>flash</a:t>
            </a:r>
            <a:r>
              <a:rPr lang="de-DE" sz="1828" dirty="0"/>
              <a:t>, </a:t>
            </a:r>
            <a:r>
              <a:rPr lang="de-DE" sz="1828" dirty="0" err="1"/>
              <a:t>that</a:t>
            </a:r>
            <a:r>
              <a:rPr lang="de-DE" sz="1828" dirty="0"/>
              <a:t> </a:t>
            </a:r>
            <a:r>
              <a:rPr lang="de-DE" sz="1828" dirty="0" err="1"/>
              <a:t>means</a:t>
            </a:r>
            <a:r>
              <a:rPr lang="de-DE" sz="1828" dirty="0"/>
              <a:t> </a:t>
            </a:r>
            <a:r>
              <a:rPr lang="de-DE" sz="1828" dirty="0" err="1"/>
              <a:t>that</a:t>
            </a:r>
            <a:r>
              <a:rPr lang="de-DE" sz="1828" dirty="0"/>
              <a:t>…</a:t>
            </a:r>
            <a:endParaRPr sz="1828" dirty="0"/>
          </a:p>
          <a:p>
            <a:endParaRPr sz="1828" dirty="0"/>
          </a:p>
          <a:p>
            <a:r>
              <a:rPr lang="de-DE" sz="1828" b="1" dirty="0"/>
              <a:t>=&gt;</a:t>
            </a:r>
            <a:r>
              <a:rPr lang="de-DE" sz="1828" dirty="0"/>
              <a:t> The potential explosive power of a Boiler </a:t>
            </a:r>
            <a:r>
              <a:rPr lang="de-DE" sz="1828" dirty="0" err="1"/>
              <a:t>is</a:t>
            </a:r>
            <a:r>
              <a:rPr lang="de-DE" sz="1828" dirty="0"/>
              <a:t> </a:t>
            </a:r>
            <a:r>
              <a:rPr lang="de-DE" sz="1828" dirty="0" err="1"/>
              <a:t>based</a:t>
            </a:r>
            <a:r>
              <a:rPr lang="de-DE" sz="1828" dirty="0"/>
              <a:t> on:</a:t>
            </a:r>
            <a:endParaRPr sz="1828" dirty="0"/>
          </a:p>
          <a:p>
            <a:pPr marL="457177" indent="-355582">
              <a:buSzPts val="2000"/>
              <a:buChar char="●"/>
            </a:pPr>
            <a:r>
              <a:rPr lang="de-DE" sz="1828" dirty="0" err="1"/>
              <a:t>operating</a:t>
            </a:r>
            <a:r>
              <a:rPr lang="de-DE" sz="1828" dirty="0"/>
              <a:t> </a:t>
            </a:r>
            <a:r>
              <a:rPr lang="de-DE" sz="1828" dirty="0" err="1"/>
              <a:t>pressure</a:t>
            </a:r>
            <a:r>
              <a:rPr lang="de-DE" sz="1828" dirty="0"/>
              <a:t> </a:t>
            </a:r>
            <a:r>
              <a:rPr lang="de-DE" sz="1828" dirty="0" err="1"/>
              <a:t>setpoint</a:t>
            </a:r>
            <a:r>
              <a:rPr lang="de-DE" sz="1828" dirty="0"/>
              <a:t> &amp; </a:t>
            </a:r>
            <a:r>
              <a:rPr lang="de-DE" sz="1828" dirty="0" err="1"/>
              <a:t>range</a:t>
            </a:r>
            <a:r>
              <a:rPr lang="de-DE" sz="1828" dirty="0"/>
              <a:t> (</a:t>
            </a:r>
            <a:r>
              <a:rPr lang="de-DE" sz="1828" dirty="0" err="1"/>
              <a:t>determines</a:t>
            </a:r>
            <a:r>
              <a:rPr lang="de-DE" sz="1828" dirty="0"/>
              <a:t> % </a:t>
            </a:r>
            <a:r>
              <a:rPr lang="de-DE" sz="1828" dirty="0" err="1"/>
              <a:t>flash</a:t>
            </a:r>
            <a:r>
              <a:rPr lang="de-DE" sz="1828" dirty="0"/>
              <a:t>)</a:t>
            </a:r>
            <a:endParaRPr sz="1828" dirty="0"/>
          </a:p>
          <a:p>
            <a:pPr marL="457177" indent="-355582">
              <a:buSzPts val="2000"/>
              <a:buChar char="●"/>
            </a:pPr>
            <a:r>
              <a:rPr lang="de-DE" sz="1828" dirty="0"/>
              <a:t>operational </a:t>
            </a:r>
            <a:r>
              <a:rPr lang="de-DE" sz="1828" dirty="0" err="1"/>
              <a:t>water</a:t>
            </a:r>
            <a:r>
              <a:rPr lang="de-DE" sz="1828" dirty="0"/>
              <a:t> </a:t>
            </a:r>
            <a:r>
              <a:rPr lang="de-DE" sz="1828" dirty="0" err="1"/>
              <a:t>volume</a:t>
            </a:r>
            <a:r>
              <a:rPr lang="de-DE" sz="1828" dirty="0"/>
              <a:t> (% </a:t>
            </a:r>
            <a:r>
              <a:rPr lang="de-DE" sz="1828" dirty="0" err="1"/>
              <a:t>flash</a:t>
            </a:r>
            <a:r>
              <a:rPr lang="de-DE" sz="1828" dirty="0"/>
              <a:t> x </a:t>
            </a:r>
            <a:r>
              <a:rPr lang="de-DE" sz="1828" dirty="0" err="1"/>
              <a:t>volume</a:t>
            </a:r>
            <a:r>
              <a:rPr lang="de-DE" sz="1828" dirty="0"/>
              <a:t> = explosive </a:t>
            </a:r>
            <a:r>
              <a:rPr lang="de-DE" sz="1828" dirty="0" err="1"/>
              <a:t>volume</a:t>
            </a:r>
            <a:r>
              <a:rPr lang="de-DE" sz="1828" dirty="0"/>
              <a:t>)</a:t>
            </a:r>
            <a:endParaRPr sz="1828" dirty="0"/>
          </a:p>
          <a:p>
            <a:endParaRPr sz="1828" dirty="0"/>
          </a:p>
          <a:p>
            <a:r>
              <a:rPr lang="de-DE" sz="1828" b="1" dirty="0"/>
              <a:t>=&gt;</a:t>
            </a:r>
            <a:r>
              <a:rPr lang="de-DE" sz="1828" dirty="0"/>
              <a:t> </a:t>
            </a:r>
            <a:r>
              <a:rPr lang="de-DE" sz="1828" b="1" dirty="0"/>
              <a:t>Higher </a:t>
            </a:r>
            <a:r>
              <a:rPr lang="de-DE" sz="1828" b="1" dirty="0" err="1"/>
              <a:t>Pressure</a:t>
            </a:r>
            <a:r>
              <a:rPr lang="de-DE" sz="1828" b="1" dirty="0"/>
              <a:t> + </a:t>
            </a:r>
            <a:r>
              <a:rPr lang="de-DE" sz="1828" b="1" dirty="0" err="1"/>
              <a:t>Greater</a:t>
            </a:r>
            <a:r>
              <a:rPr lang="de-DE" sz="1828" b="1" dirty="0"/>
              <a:t> Water Volume = </a:t>
            </a:r>
            <a:r>
              <a:rPr lang="de-DE" sz="1828" b="1" dirty="0" err="1"/>
              <a:t>Bigger</a:t>
            </a:r>
            <a:r>
              <a:rPr lang="de-DE" sz="1828" b="1" dirty="0"/>
              <a:t> Explosion!</a:t>
            </a:r>
            <a:endParaRPr sz="1828" b="1" dirty="0"/>
          </a:p>
          <a:p>
            <a:endParaRPr sz="1828" dirty="0"/>
          </a:p>
          <a:p>
            <a:r>
              <a:rPr lang="de-DE" sz="1828" dirty="0" err="1"/>
              <a:t>Cause</a:t>
            </a:r>
            <a:r>
              <a:rPr lang="de-DE" sz="1828" dirty="0"/>
              <a:t> </a:t>
            </a:r>
            <a:r>
              <a:rPr lang="de-DE" sz="1828" dirty="0" err="1"/>
              <a:t>for</a:t>
            </a:r>
            <a:r>
              <a:rPr lang="de-DE" sz="1828" dirty="0"/>
              <a:t> </a:t>
            </a:r>
            <a:r>
              <a:rPr lang="de-DE" sz="1828" dirty="0" err="1"/>
              <a:t>steam</a:t>
            </a:r>
            <a:r>
              <a:rPr lang="de-DE" sz="1828" dirty="0"/>
              <a:t> </a:t>
            </a:r>
            <a:r>
              <a:rPr lang="de-DE" sz="1828" dirty="0" err="1"/>
              <a:t>boiler</a:t>
            </a:r>
            <a:r>
              <a:rPr lang="de-DE" sz="1828" dirty="0"/>
              <a:t> </a:t>
            </a:r>
            <a:r>
              <a:rPr lang="de-DE" sz="1828" dirty="0" err="1"/>
              <a:t>failures</a:t>
            </a:r>
            <a:r>
              <a:rPr lang="de-DE" sz="1828" dirty="0"/>
              <a:t> =&gt; not </a:t>
            </a:r>
            <a:r>
              <a:rPr lang="de-DE" sz="1828" dirty="0" err="1"/>
              <a:t>correct</a:t>
            </a:r>
            <a:r>
              <a:rPr lang="de-DE" sz="1828" dirty="0"/>
              <a:t> </a:t>
            </a:r>
            <a:r>
              <a:rPr lang="de-DE" sz="1828" dirty="0" err="1"/>
              <a:t>and</a:t>
            </a:r>
            <a:r>
              <a:rPr lang="de-DE" sz="1828" dirty="0"/>
              <a:t> </a:t>
            </a:r>
            <a:r>
              <a:rPr lang="de-DE" sz="1828" dirty="0" err="1"/>
              <a:t>regular</a:t>
            </a:r>
            <a:r>
              <a:rPr lang="de-DE" sz="1828" dirty="0"/>
              <a:t> </a:t>
            </a:r>
            <a:r>
              <a:rPr lang="de-DE" sz="1828" dirty="0" err="1"/>
              <a:t>maintenance</a:t>
            </a:r>
            <a:r>
              <a:rPr lang="de-DE" sz="1828" dirty="0"/>
              <a:t>, </a:t>
            </a:r>
            <a:r>
              <a:rPr lang="de-DE" sz="1828" dirty="0" err="1"/>
              <a:t>leakages</a:t>
            </a:r>
            <a:r>
              <a:rPr lang="de-DE" sz="1828" dirty="0"/>
              <a:t> </a:t>
            </a:r>
            <a:r>
              <a:rPr lang="de-DE" sz="1828" dirty="0" err="1"/>
              <a:t>of</a:t>
            </a:r>
            <a:r>
              <a:rPr lang="de-DE" sz="1828" dirty="0"/>
              <a:t> </a:t>
            </a:r>
            <a:r>
              <a:rPr lang="de-DE" sz="1828" dirty="0" err="1"/>
              <a:t>fire</a:t>
            </a:r>
            <a:r>
              <a:rPr lang="de-DE" sz="1828" dirty="0"/>
              <a:t> </a:t>
            </a:r>
            <a:r>
              <a:rPr lang="de-DE" sz="1828" dirty="0" err="1"/>
              <a:t>tubes</a:t>
            </a:r>
            <a:r>
              <a:rPr lang="de-DE" sz="1828" dirty="0"/>
              <a:t>, gas </a:t>
            </a:r>
            <a:r>
              <a:rPr lang="de-DE" sz="1828" dirty="0" err="1"/>
              <a:t>train</a:t>
            </a:r>
            <a:r>
              <a:rPr lang="de-DE" sz="1828" dirty="0"/>
              <a:t> </a:t>
            </a:r>
            <a:r>
              <a:rPr lang="de-DE" sz="1828" dirty="0" err="1"/>
              <a:t>problems</a:t>
            </a:r>
            <a:r>
              <a:rPr lang="de-DE" sz="1828" dirty="0">
                <a:solidFill>
                  <a:srgbClr val="4A86E8"/>
                </a:solidFill>
              </a:rPr>
              <a:t>	</a:t>
            </a:r>
            <a:endParaRPr sz="1828" dirty="0">
              <a:solidFill>
                <a:srgbClr val="4A86E8"/>
              </a:solidFill>
            </a:endParaRPr>
          </a:p>
          <a:p>
            <a:endParaRPr sz="1828" dirty="0"/>
          </a:p>
        </p:txBody>
      </p:sp>
      <p:sp>
        <p:nvSpPr>
          <p:cNvPr id="6" name="Textfeld 5"/>
          <p:cNvSpPr txBox="1"/>
          <p:nvPr/>
        </p:nvSpPr>
        <p:spPr>
          <a:xfrm>
            <a:off x="3707771" y="6093472"/>
            <a:ext cx="6960229" cy="56848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endParaRPr lang="de-DE" sz="1547" i="1" dirty="0">
              <a:solidFill>
                <a:schemeClr val="bg1"/>
              </a:solidFill>
              <a:latin typeface="Open Sans Light"/>
              <a:cs typeface="Arial" pitchFamily="34" charset="0"/>
            </a:endParaRPr>
          </a:p>
          <a:p>
            <a:r>
              <a:rPr lang="de-DE" sz="1547" i="1" dirty="0" err="1">
                <a:solidFill>
                  <a:schemeClr val="bg1"/>
                </a:solidFill>
                <a:latin typeface="Open Sans Light"/>
                <a:cs typeface="Arial" pitchFamily="34" charset="0"/>
              </a:rPr>
              <a:t>Pressure</a:t>
            </a:r>
            <a:r>
              <a:rPr lang="de-DE" sz="1547" i="1" dirty="0">
                <a:solidFill>
                  <a:schemeClr val="bg1"/>
                </a:solidFill>
                <a:latin typeface="Open Sans Light"/>
                <a:cs typeface="Arial" pitchFamily="34" charset="0"/>
              </a:rPr>
              <a:t> &amp; Power – Potential Explosive Power</a:t>
            </a:r>
          </a:p>
        </p:txBody>
      </p:sp>
    </p:spTree>
    <p:extLst>
      <p:ext uri="{BB962C8B-B14F-4D97-AF65-F5344CB8AC3E}">
        <p14:creationId xmlns:p14="http://schemas.microsoft.com/office/powerpoint/2010/main" val="2175007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103750"/>
              </p:ext>
            </p:extLst>
          </p:nvPr>
        </p:nvGraphicFramePr>
        <p:xfrm>
          <a:off x="4655840" y="2708921"/>
          <a:ext cx="1670472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HTML Document" r:id="rId3" imgW="0" imgH="0" progId="htmlfile">
                  <p:link updateAutomatic="1"/>
                </p:oleObj>
              </mc:Choice>
              <mc:Fallback>
                <p:oleObj name="HTML Document" r:id="rId3" imgW="0" imgH="0" progId="htmlfile">
                  <p:link updateAutomatic="1"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5840" y="2708921"/>
                        <a:ext cx="1670472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3196" t="27996" r="50486" b="35792"/>
          <a:stretch/>
        </p:blipFill>
        <p:spPr>
          <a:xfrm>
            <a:off x="1995203" y="964668"/>
            <a:ext cx="4437574" cy="343284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718856" y="6091833"/>
            <a:ext cx="6828439" cy="56848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endParaRPr lang="de-DE" sz="1547" i="1" dirty="0">
              <a:solidFill>
                <a:schemeClr val="bg1"/>
              </a:solidFill>
              <a:latin typeface="Open Sans Light"/>
              <a:cs typeface="Arial" pitchFamily="34" charset="0"/>
            </a:endParaRPr>
          </a:p>
          <a:p>
            <a:r>
              <a:rPr lang="de-DE" sz="1547" i="1" dirty="0" err="1">
                <a:solidFill>
                  <a:schemeClr val="bg1"/>
                </a:solidFill>
                <a:latin typeface="Open Sans Light"/>
                <a:cs typeface="Arial" pitchFamily="34" charset="0"/>
              </a:rPr>
              <a:t>Conventional</a:t>
            </a:r>
            <a:r>
              <a:rPr lang="de-DE" sz="1547" i="1" dirty="0">
                <a:solidFill>
                  <a:schemeClr val="bg1"/>
                </a:solidFill>
                <a:latin typeface="Open Sans Light"/>
                <a:cs typeface="Arial" pitchFamily="34" charset="0"/>
              </a:rPr>
              <a:t> Boiler vs. Steam Generator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87" y="1664592"/>
            <a:ext cx="3826205" cy="2550165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3718856" y="4448533"/>
          <a:ext cx="6828440" cy="151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056">
                <a:tc>
                  <a:txBody>
                    <a:bodyPr/>
                    <a:lstStyle/>
                    <a:p>
                      <a:r>
                        <a:rPr lang="de-DE" sz="1300" dirty="0" err="1">
                          <a:solidFill>
                            <a:schemeClr val="tx1"/>
                          </a:solidFill>
                        </a:rPr>
                        <a:t>Fire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 Tube Boiler (100 BHP)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CERTUSS 2</a:t>
                      </a: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 x 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1500</a:t>
                      </a: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 TC Steam Plant </a:t>
                      </a:r>
                    </a:p>
                    <a:p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(2 x 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100 BHP)</a:t>
                      </a: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47">
                <a:tc>
                  <a:txBody>
                    <a:bodyPr/>
                    <a:lstStyle/>
                    <a:p>
                      <a:r>
                        <a:rPr lang="de-DE" sz="1300" dirty="0"/>
                        <a:t>L: 13´9“ (</a:t>
                      </a:r>
                      <a:r>
                        <a:rPr lang="de-DE" sz="1300" dirty="0" err="1"/>
                        <a:t>clearance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required</a:t>
                      </a:r>
                      <a:r>
                        <a:rPr lang="de-DE" sz="1300" dirty="0"/>
                        <a:t>)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de-DE" sz="1300" dirty="0"/>
                        <a:t>L: 14´1“</a:t>
                      </a: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747">
                <a:tc>
                  <a:txBody>
                    <a:bodyPr/>
                    <a:lstStyle/>
                    <a:p>
                      <a:r>
                        <a:rPr lang="de-DE" sz="1300" dirty="0"/>
                        <a:t>W: 6´9“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de-DE" sz="1300" dirty="0"/>
                        <a:t>W: 5´7“</a:t>
                      </a: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747">
                <a:tc>
                  <a:txBody>
                    <a:bodyPr/>
                    <a:lstStyle/>
                    <a:p>
                      <a:r>
                        <a:rPr lang="de-DE" sz="1300" dirty="0"/>
                        <a:t>H: 6´10“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de-DE" sz="1300" dirty="0"/>
                        <a:t>H: 8´9“</a:t>
                      </a: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747">
                <a:tc>
                  <a:txBody>
                    <a:bodyPr/>
                    <a:lstStyle/>
                    <a:p>
                      <a:r>
                        <a:rPr lang="de-DE" sz="1300" dirty="0" err="1"/>
                        <a:t>Footprint</a:t>
                      </a:r>
                      <a:r>
                        <a:rPr lang="de-DE" sz="1300" dirty="0"/>
                        <a:t>: </a:t>
                      </a:r>
                      <a:r>
                        <a:rPr lang="de-DE" sz="1300" b="1" dirty="0"/>
                        <a:t>95.9 ft² / 9m²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de-DE" sz="1300" dirty="0" err="1"/>
                        <a:t>Footprint</a:t>
                      </a:r>
                      <a:r>
                        <a:rPr lang="de-DE" sz="1300" dirty="0"/>
                        <a:t>: </a:t>
                      </a:r>
                      <a:r>
                        <a:rPr lang="de-DE" sz="1300" b="1" dirty="0"/>
                        <a:t>105.4ft² / 9,8m²</a:t>
                      </a: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2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arketing\Fire Tube Boiler\201203131102260.Schnitt ULS_Se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7" y="3997285"/>
            <a:ext cx="3439206" cy="16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707771" y="6093472"/>
            <a:ext cx="6960229" cy="56848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endParaRPr lang="de-DE" sz="1547" i="1" dirty="0">
              <a:solidFill>
                <a:schemeClr val="bg1"/>
              </a:solidFill>
              <a:latin typeface="Open Sans Light"/>
              <a:cs typeface="Arial" pitchFamily="34" charset="0"/>
            </a:endParaRPr>
          </a:p>
          <a:p>
            <a:r>
              <a:rPr lang="de-DE" sz="1547" i="1" dirty="0" err="1">
                <a:solidFill>
                  <a:schemeClr val="bg1"/>
                </a:solidFill>
                <a:latin typeface="Open Sans Light"/>
                <a:cs typeface="Arial" pitchFamily="34" charset="0"/>
              </a:rPr>
              <a:t>Fire</a:t>
            </a:r>
            <a:r>
              <a:rPr lang="de-DE" sz="1547" i="1" dirty="0">
                <a:solidFill>
                  <a:schemeClr val="bg1"/>
                </a:solidFill>
                <a:latin typeface="Open Sans Light"/>
                <a:cs typeface="Arial" pitchFamily="34" charset="0"/>
              </a:rPr>
              <a:t> Tube Boiler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756" y="1424984"/>
            <a:ext cx="3883138" cy="24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65546"/>
              </p:ext>
            </p:extLst>
          </p:nvPr>
        </p:nvGraphicFramePr>
        <p:xfrm>
          <a:off x="1629455" y="1186986"/>
          <a:ext cx="4721678" cy="394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349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 err="1">
                          <a:solidFill>
                            <a:schemeClr val="tx1"/>
                          </a:solidFill>
                        </a:rPr>
                        <a:t>Characteristics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 of a </a:t>
                      </a:r>
                      <a:r>
                        <a:rPr lang="de-DE" sz="1300" dirty="0" err="1">
                          <a:solidFill>
                            <a:schemeClr val="tx1"/>
                          </a:solidFill>
                        </a:rPr>
                        <a:t>Fire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 Tube Steam</a:t>
                      </a: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 Boiler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49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Start-up time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30 -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180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minutes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depending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capacity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328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High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heat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losses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due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big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surface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and additional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insulation</a:t>
                      </a:r>
                      <a:endParaRPr lang="de-D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49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thermal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efficiency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75-80% US / 80-90% EU </a:t>
                      </a:r>
                      <a:endParaRPr lang="de-D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49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Best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operation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when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100%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load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requested</a:t>
                      </a:r>
                      <a:endParaRPr lang="de-D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Larger and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extra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boiler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housing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room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required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due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hazardous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potential and high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volume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, additional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maintenance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space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required</a:t>
                      </a:r>
                      <a:endParaRPr lang="de-D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Limited in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regards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of max.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working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pressure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&amp; </a:t>
                      </a:r>
                    </a:p>
                    <a:p>
                      <a:pPr algn="ctr"/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susceptible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thermal-shock</a:t>
                      </a:r>
                      <a:endParaRPr lang="de-D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349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Limitations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regards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of remote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operation</a:t>
                      </a: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de-DE" sz="1300" b="0" baseline="0" dirty="0" err="1">
                          <a:solidFill>
                            <a:schemeClr val="tx1"/>
                          </a:solidFill>
                        </a:rPr>
                        <a:t>controls</a:t>
                      </a:r>
                      <a:endParaRPr lang="de-D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49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Centralized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design,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long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distribution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steam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steam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="0" dirty="0" err="1">
                          <a:solidFill>
                            <a:schemeClr val="tx1"/>
                          </a:solidFill>
                        </a:rPr>
                        <a:t>quality</a:t>
                      </a:r>
                      <a:endParaRPr lang="de-D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51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69" y="1303999"/>
            <a:ext cx="2325386" cy="427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707771" y="6093472"/>
            <a:ext cx="6960229" cy="56848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endParaRPr lang="de-DE" sz="1547" i="1" dirty="0">
              <a:solidFill>
                <a:schemeClr val="bg1"/>
              </a:solidFill>
              <a:latin typeface="Open Sans Light"/>
              <a:cs typeface="Arial" pitchFamily="34" charset="0"/>
            </a:endParaRPr>
          </a:p>
          <a:p>
            <a:r>
              <a:rPr lang="de-DE" sz="1547" i="1" dirty="0">
                <a:solidFill>
                  <a:schemeClr val="bg1"/>
                </a:solidFill>
                <a:latin typeface="Open Sans Light"/>
                <a:cs typeface="Arial" pitchFamily="34" charset="0"/>
              </a:rPr>
              <a:t>Steam Generator</a:t>
            </a:r>
          </a:p>
        </p:txBody>
      </p:sp>
      <p:sp>
        <p:nvSpPr>
          <p:cNvPr id="5" name="Rechteck 4"/>
          <p:cNvSpPr/>
          <p:nvPr/>
        </p:nvSpPr>
        <p:spPr>
          <a:xfrm>
            <a:off x="5381320" y="1726669"/>
            <a:ext cx="4674679" cy="649249"/>
          </a:xfrm>
          <a:prstGeom prst="rect">
            <a:avLst/>
          </a:prstGeom>
          <a:noFill/>
        </p:spPr>
        <p:txBody>
          <a:bodyPr wrap="none" lIns="64294" tIns="32147" rIns="64294" bIns="3214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7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Innovation </a:t>
            </a:r>
            <a:r>
              <a:rPr lang="de-DE" sz="3797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  <a:r>
              <a:rPr lang="de-DE" sz="37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Standard</a:t>
            </a:r>
          </a:p>
        </p:txBody>
      </p:sp>
      <p:graphicFrame>
        <p:nvGraphicFramePr>
          <p:cNvPr id="8" name="Diagramm 7"/>
          <p:cNvGraphicFramePr/>
          <p:nvPr/>
        </p:nvGraphicFramePr>
        <p:xfrm>
          <a:off x="4869656" y="2375886"/>
          <a:ext cx="5307908" cy="328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12583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358</Words>
  <Application>Microsoft Office PowerPoint</Application>
  <PresentationFormat>Widescreen</PresentationFormat>
  <Paragraphs>51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Merriweather Sans</vt:lpstr>
      <vt:lpstr>Noto Sans Symbols</vt:lpstr>
      <vt:lpstr>Open Sans ExtraBold</vt:lpstr>
      <vt:lpstr>Open Sans ExtraBold</vt:lpstr>
      <vt:lpstr>Open Sans Light</vt:lpstr>
      <vt:lpstr>Times New Roman</vt:lpstr>
      <vt:lpstr>Office</vt:lpstr>
      <vt:lpstr>file:///D:\fotos\swf\ANI01.HTML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Gläßer, Bernd</dc:creator>
  <cp:lastModifiedBy>Calin Mihalache</cp:lastModifiedBy>
  <cp:revision>3</cp:revision>
  <dcterms:created xsi:type="dcterms:W3CDTF">2020-12-21T07:55:23Z</dcterms:created>
  <dcterms:modified xsi:type="dcterms:W3CDTF">2021-10-25T09:56:52Z</dcterms:modified>
</cp:coreProperties>
</file>